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DE3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7FF4E11-93CE-4B81-9652-5CD69EF48D2E}" v="50" dt="2020-05-20T17:17:09.883"/>
    <p1510:client id="{6108DEBC-E357-2D96-79C6-AE9900210A39}" v="71" dt="2020-05-20T21:54:14.912"/>
    <p1510:client id="{89E6C81A-8509-27CE-81A2-4516FD4A7609}" v="64" dt="2020-05-21T06:52:46.085"/>
    <p1510:client id="{946652A9-9F01-4C4D-A048-42A8853D8CAC}" v="71" dt="2020-05-20T16:35:28.731"/>
    <p1510:client id="{DAC64494-FEC7-7366-1F1F-2CCE38E532EC}" v="1" dt="2020-05-21T06:51:44.654"/>
    <p1510:client id="{DB250CC6-C588-5F4B-BD3E-BD3AAF5B523D}" v="458" dt="2020-05-21T07:11:02.9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135774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8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648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98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444505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938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849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5309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2792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256233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8959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Kliknij, aby edytować styl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2EDB8D0-98ED-4B86-9D5F-E61ADC70144D}" type="datetimeFigureOut">
              <a:rPr lang="en-US" smtClean="0"/>
              <a:pPr/>
              <a:t>5/21/2020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98982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 descr="Obraz zawierający rysunek&#10;&#10;Opis wygenerowany automatycznie">
            <a:extLst>
              <a:ext uri="{FF2B5EF4-FFF2-40B4-BE49-F238E27FC236}">
                <a16:creationId xmlns:a16="http://schemas.microsoft.com/office/drawing/2014/main" id="{794E4C47-11BD-4FF1-B804-E18ECDA9C9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" r="1" b="1"/>
          <a:stretch/>
        </p:blipFill>
        <p:spPr>
          <a:xfrm>
            <a:off x="-8640" y="-865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F1A96B9-F717-4812-9DB0-C99D99462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60" y="1137137"/>
            <a:ext cx="9867482" cy="4570327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226038F9-8CE0-4A41-9EF0-3A27023DE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3" name="Freeform 6">
            <a:extLst>
              <a:ext uri="{FF2B5EF4-FFF2-40B4-BE49-F238E27FC236}">
                <a16:creationId xmlns:a16="http://schemas.microsoft.com/office/drawing/2014/main" id="{BB5C5996-5C1E-4768-90AE-87BED835C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A75D773-9DAB-4856-AA21-A6C1F65E4A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pl-PL" sz="4500">
                <a:latin typeface="Arial Nova Light" panose="020B0304020202020204" pitchFamily="34" charset="0"/>
                <a:ea typeface="Cambria" panose="02040503050406030204" pitchFamily="18" charset="0"/>
              </a:rPr>
              <a:t>Porównanie transformacji zmiennych w regresji liniowej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6DDC0363-3099-457C-AF98-2D5BDC3AB3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8958" y="3956279"/>
            <a:ext cx="9854084" cy="1086237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191B0E"/>
                </a:solidFill>
                <a:latin typeface="Arial Nova Light" panose="020B0304020202020204" pitchFamily="34" charset="0"/>
                <a:ea typeface="Cambria" panose="02040503050406030204" pitchFamily="18" charset="0"/>
              </a:rPr>
              <a:t>Łukasz Brzozowski, Wojciech Kretowicz, Kacper Siemaszko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556FC73A-8A74-4956-943A-18A3F4A097A5}"/>
              </a:ext>
            </a:extLst>
          </p:cNvPr>
          <p:cNvSpPr txBox="1"/>
          <p:nvPr/>
        </p:nvSpPr>
        <p:spPr>
          <a:xfrm>
            <a:off x="-3463" y="6603423"/>
            <a:ext cx="13229357" cy="2462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l-PL" sz="1000">
                <a:ea typeface="+mn-lt"/>
                <a:cs typeface="+mn-lt"/>
              </a:rPr>
              <a:t>Źródło: https://pl.linkedin.com/learning/machine-learning-ai-foundations-linear-regression?trk=seo_pp_d_cymbii_title_m015_learning</a:t>
            </a:r>
          </a:p>
        </p:txBody>
      </p:sp>
    </p:spTree>
    <p:extLst>
      <p:ext uri="{BB962C8B-B14F-4D97-AF65-F5344CB8AC3E}">
        <p14:creationId xmlns:p14="http://schemas.microsoft.com/office/powerpoint/2010/main" val="4052815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BB1650-B616-4EFB-9FB7-5D93104B5A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A4F711-B476-4CA3-8C3F-4A957CA6E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014" y="1188720"/>
            <a:ext cx="5913619" cy="4480560"/>
          </a:xfrm>
        </p:spPr>
        <p:txBody>
          <a:bodyPr anchor="ctr">
            <a:noAutofit/>
          </a:bodyPr>
          <a:lstStyle/>
          <a:p>
            <a:r>
              <a:rPr lang="pl-PL" sz="2400"/>
              <a:t>Zbudować model regresji liniowej tak dobry, jak czarna skrzynka</a:t>
            </a:r>
          </a:p>
          <a:p>
            <a:pPr marL="0" indent="0">
              <a:buNone/>
            </a:pPr>
            <a:endParaRPr lang="pl-PL" sz="2400"/>
          </a:p>
          <a:p>
            <a:r>
              <a:rPr lang="pl-PL" sz="2400"/>
              <a:t>Porównać skuteczność różnych metod transformacji zmiennych w regresji liniowej</a:t>
            </a:r>
          </a:p>
          <a:p>
            <a:pPr marL="0" indent="0">
              <a:buNone/>
            </a:pPr>
            <a:endParaRPr lang="pl-PL" sz="2400"/>
          </a:p>
          <a:p>
            <a:r>
              <a:rPr lang="pl-PL" sz="2400"/>
              <a:t>Porównać skuteczność czarnych skrzynek po tych samych transformacjach</a:t>
            </a:r>
          </a:p>
          <a:p>
            <a:pPr marL="0" indent="0">
              <a:buNone/>
            </a:pPr>
            <a:endParaRPr lang="pl-PL" sz="2400"/>
          </a:p>
          <a:p>
            <a:r>
              <a:rPr lang="pl-PL" sz="2400"/>
              <a:t>Zinterpretować modele po transformacjach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47C962-A905-4168-832D-BF622B381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527850" y="0"/>
            <a:ext cx="4664149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B0CAA55C-9F48-4F94-95AA-5635394974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9F628486-19BB-4085-BE59-5F4A69AE8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3027" y="1252181"/>
            <a:ext cx="3132162" cy="4302457"/>
          </a:xfrm>
        </p:spPr>
        <p:txBody>
          <a:bodyPr>
            <a:normAutofit/>
          </a:bodyPr>
          <a:lstStyle/>
          <a:p>
            <a:r>
              <a:rPr lang="pl-PL" sz="4000">
                <a:solidFill>
                  <a:schemeClr val="bg2"/>
                </a:solidFill>
                <a:latin typeface="Arial Nova Light" panose="020B0304020202020204" pitchFamily="34" charset="0"/>
                <a:ea typeface="Cambria" panose="02040503050406030204" pitchFamily="18" charset="0"/>
              </a:rPr>
              <a:t>Nasze cele</a:t>
            </a:r>
          </a:p>
        </p:txBody>
      </p:sp>
    </p:spTree>
    <p:extLst>
      <p:ext uri="{BB962C8B-B14F-4D97-AF65-F5344CB8AC3E}">
        <p14:creationId xmlns:p14="http://schemas.microsoft.com/office/powerpoint/2010/main" val="1856760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mbol zastępczy zawartości 4" descr="Obraz zawierający rysunek, stół&#10;&#10;Opis wygenerowany automatycznie">
            <a:extLst>
              <a:ext uri="{FF2B5EF4-FFF2-40B4-BE49-F238E27FC236}">
                <a16:creationId xmlns:a16="http://schemas.microsoft.com/office/drawing/2014/main" id="{CA8F49D6-198D-45BA-848C-258B623BC6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</p:spPr>
      </p:pic>
      <p:sp>
        <p:nvSpPr>
          <p:cNvPr id="6" name="Tytuł 1">
            <a:extLst>
              <a:ext uri="{FF2B5EF4-FFF2-40B4-BE49-F238E27FC236}">
                <a16:creationId xmlns:a16="http://schemas.microsoft.com/office/drawing/2014/main" id="{332537C0-9D49-4886-8BD0-D7D9AE47FA8E}"/>
              </a:ext>
            </a:extLst>
          </p:cNvPr>
          <p:cNvSpPr txBox="1">
            <a:spLocks/>
          </p:cNvSpPr>
          <p:nvPr/>
        </p:nvSpPr>
        <p:spPr>
          <a:xfrm>
            <a:off x="8523027" y="1252181"/>
            <a:ext cx="3132162" cy="4302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4000">
                <a:solidFill>
                  <a:schemeClr val="bg2"/>
                </a:solidFill>
                <a:latin typeface="Arial Nova Light" panose="020B0304020202020204" pitchFamily="34" charset="0"/>
                <a:ea typeface="Cambria" panose="02040503050406030204" pitchFamily="18" charset="0"/>
              </a:rPr>
              <a:t>Nasze cele</a:t>
            </a:r>
          </a:p>
        </p:txBody>
      </p:sp>
      <p:sp>
        <p:nvSpPr>
          <p:cNvPr id="7" name="Tytuł 1">
            <a:extLst>
              <a:ext uri="{FF2B5EF4-FFF2-40B4-BE49-F238E27FC236}">
                <a16:creationId xmlns:a16="http://schemas.microsoft.com/office/drawing/2014/main" id="{8DB14377-60C9-40B1-942A-53092D9A0556}"/>
              </a:ext>
            </a:extLst>
          </p:cNvPr>
          <p:cNvSpPr txBox="1">
            <a:spLocks/>
          </p:cNvSpPr>
          <p:nvPr/>
        </p:nvSpPr>
        <p:spPr>
          <a:xfrm>
            <a:off x="689211" y="1277771"/>
            <a:ext cx="3132162" cy="4302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4000">
                <a:solidFill>
                  <a:schemeClr val="bg2"/>
                </a:solidFill>
                <a:latin typeface="Arial Nova Light" panose="020B0304020202020204" pitchFamily="34" charset="0"/>
                <a:ea typeface="Cambria" panose="02040503050406030204" pitchFamily="18" charset="0"/>
              </a:rPr>
              <a:t>Nasze dane</a:t>
            </a:r>
          </a:p>
        </p:txBody>
      </p:sp>
      <p:sp>
        <p:nvSpPr>
          <p:cNvPr id="14" name="Symbol zastępczy zawartości 2">
            <a:extLst>
              <a:ext uri="{FF2B5EF4-FFF2-40B4-BE49-F238E27FC236}">
                <a16:creationId xmlns:a16="http://schemas.microsoft.com/office/drawing/2014/main" id="{DCF0A7B4-6D43-483F-AC3F-9FF1CECDE1B0}"/>
              </a:ext>
            </a:extLst>
          </p:cNvPr>
          <p:cNvSpPr txBox="1">
            <a:spLocks/>
          </p:cNvSpPr>
          <p:nvPr/>
        </p:nvSpPr>
        <p:spPr>
          <a:xfrm>
            <a:off x="5192974" y="1074078"/>
            <a:ext cx="6309816" cy="44805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2400"/>
              <a:t>Zbiór danych </a:t>
            </a:r>
            <a:r>
              <a:rPr lang="pl-PL" sz="2400" i="1" err="1"/>
              <a:t>Concrete_Data</a:t>
            </a:r>
            <a:r>
              <a:rPr lang="pl-PL" sz="2400"/>
              <a:t> z bazy </a:t>
            </a:r>
            <a:r>
              <a:rPr lang="pl-PL" sz="2400" i="1" err="1"/>
              <a:t>OpenML</a:t>
            </a:r>
            <a:endParaRPr lang="pl-PL" sz="2400"/>
          </a:p>
          <a:p>
            <a:pPr marL="0" indent="0">
              <a:buFont typeface="Franklin Gothic Book" panose="020B0503020102020204" pitchFamily="34" charset="0"/>
              <a:buNone/>
            </a:pPr>
            <a:endParaRPr lang="pl-PL" sz="2400"/>
          </a:p>
          <a:p>
            <a:r>
              <a:rPr lang="pl-PL" sz="2400"/>
              <a:t>9 zmiennych, w tym zmienna celu 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pl-PL" sz="2400"/>
          </a:p>
          <a:p>
            <a:r>
              <a:rPr lang="pl-PL" sz="2400"/>
              <a:t>1030 obserwacji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pl-PL" sz="2400"/>
          </a:p>
          <a:p>
            <a:r>
              <a:rPr lang="pl-PL" sz="2400"/>
              <a:t>Brak braków danych, brak zmiennych kategorycznych</a:t>
            </a:r>
          </a:p>
        </p:txBody>
      </p:sp>
      <p:sp>
        <p:nvSpPr>
          <p:cNvPr id="15" name="Prostokąt 14">
            <a:extLst>
              <a:ext uri="{FF2B5EF4-FFF2-40B4-BE49-F238E27FC236}">
                <a16:creationId xmlns:a16="http://schemas.microsoft.com/office/drawing/2014/main" id="{A33D66E5-57ED-4E05-BA96-DA4106E66644}"/>
              </a:ext>
            </a:extLst>
          </p:cNvPr>
          <p:cNvSpPr/>
          <p:nvPr/>
        </p:nvSpPr>
        <p:spPr>
          <a:xfrm>
            <a:off x="10251347" y="5783922"/>
            <a:ext cx="2097248" cy="1275126"/>
          </a:xfrm>
          <a:prstGeom prst="rect">
            <a:avLst/>
          </a:prstGeom>
          <a:solidFill>
            <a:srgbClr val="EFE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44507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mbol zastępczy zawartości 4" descr="Obraz zawierający rysunek&#10;&#10;Opis wygenerowany automatycznie">
            <a:extLst>
              <a:ext uri="{FF2B5EF4-FFF2-40B4-BE49-F238E27FC236}">
                <a16:creationId xmlns:a16="http://schemas.microsoft.com/office/drawing/2014/main" id="{53B3A299-211A-4D77-A79D-D1336CA406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solidFill>
            <a:srgbClr val="EFEDE3"/>
          </a:solidFill>
        </p:spPr>
      </p:pic>
      <p:sp>
        <p:nvSpPr>
          <p:cNvPr id="6" name="Tytuł 1">
            <a:extLst>
              <a:ext uri="{FF2B5EF4-FFF2-40B4-BE49-F238E27FC236}">
                <a16:creationId xmlns:a16="http://schemas.microsoft.com/office/drawing/2014/main" id="{70500188-0317-491F-A9EE-83DE06624512}"/>
              </a:ext>
            </a:extLst>
          </p:cNvPr>
          <p:cNvSpPr txBox="1">
            <a:spLocks/>
          </p:cNvSpPr>
          <p:nvPr/>
        </p:nvSpPr>
        <p:spPr>
          <a:xfrm>
            <a:off x="8523027" y="4409268"/>
            <a:ext cx="3132162" cy="4302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4000">
                <a:solidFill>
                  <a:schemeClr val="bg2"/>
                </a:solidFill>
                <a:latin typeface="Arial Nova Light" panose="020B0304020202020204" pitchFamily="34" charset="0"/>
                <a:ea typeface="Cambria" panose="02040503050406030204" pitchFamily="18" charset="0"/>
              </a:rPr>
              <a:t>Nasze metody</a:t>
            </a:r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1EA85330-DDC9-4BCF-B10A-8647F8DAA04F}"/>
              </a:ext>
            </a:extLst>
          </p:cNvPr>
          <p:cNvSpPr/>
          <p:nvPr/>
        </p:nvSpPr>
        <p:spPr>
          <a:xfrm>
            <a:off x="-192947" y="-494950"/>
            <a:ext cx="2097248" cy="1275126"/>
          </a:xfrm>
          <a:prstGeom prst="rect">
            <a:avLst/>
          </a:prstGeom>
          <a:solidFill>
            <a:srgbClr val="EFE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Symbol zastępczy zawartości 2">
            <a:extLst>
              <a:ext uri="{FF2B5EF4-FFF2-40B4-BE49-F238E27FC236}">
                <a16:creationId xmlns:a16="http://schemas.microsoft.com/office/drawing/2014/main" id="{FA06F70E-F246-4CEE-AA87-CB4260B74AFF}"/>
              </a:ext>
            </a:extLst>
          </p:cNvPr>
          <p:cNvSpPr txBox="1">
            <a:spLocks/>
          </p:cNvSpPr>
          <p:nvPr/>
        </p:nvSpPr>
        <p:spPr>
          <a:xfrm>
            <a:off x="536811" y="1064023"/>
            <a:ext cx="6309816" cy="44805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2400"/>
              <a:t>Transformacja zmiennych metodą prób </a:t>
            </a:r>
            <a:br>
              <a:rPr lang="pl-PL" sz="2400"/>
            </a:br>
            <a:r>
              <a:rPr lang="pl-PL" sz="2400"/>
              <a:t>i błędów </a:t>
            </a:r>
          </a:p>
          <a:p>
            <a:endParaRPr lang="pl-PL" sz="2400"/>
          </a:p>
          <a:p>
            <a:r>
              <a:rPr lang="pl-PL" sz="2400"/>
              <a:t>Brute Force</a:t>
            </a:r>
          </a:p>
          <a:p>
            <a:endParaRPr lang="pl-PL" sz="2400"/>
          </a:p>
          <a:p>
            <a:r>
              <a:rPr lang="pl-PL" sz="2400"/>
              <a:t>Optymalizacja </a:t>
            </a:r>
            <a:r>
              <a:rPr lang="pl-PL" sz="2400" err="1"/>
              <a:t>Bayesowska</a:t>
            </a:r>
            <a:endParaRPr lang="pl-PL" sz="2400"/>
          </a:p>
          <a:p>
            <a:endParaRPr lang="pl-PL" sz="2400"/>
          </a:p>
          <a:p>
            <a:r>
              <a:rPr lang="pl-PL" sz="2400"/>
              <a:t>Transformacje genetyczne</a:t>
            </a:r>
          </a:p>
        </p:txBody>
      </p:sp>
    </p:spTree>
    <p:extLst>
      <p:ext uri="{BB962C8B-B14F-4D97-AF65-F5344CB8AC3E}">
        <p14:creationId xmlns:p14="http://schemas.microsoft.com/office/powerpoint/2010/main" val="1785467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ymbol zastępczy zawartości 4" descr="Obraz zawierający rysunek&#10;&#10;Opis wygenerowany automatycznie">
            <a:extLst>
              <a:ext uri="{FF2B5EF4-FFF2-40B4-BE49-F238E27FC236}">
                <a16:creationId xmlns:a16="http://schemas.microsoft.com/office/drawing/2014/main" id="{8F79BB4B-98A6-4D3A-9A90-689C43F9CF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541130" cy="5366886"/>
          </a:xfrm>
        </p:spPr>
      </p:pic>
      <p:pic>
        <p:nvPicPr>
          <p:cNvPr id="7" name="Obraz 6" descr="Obraz zawierający rysunek&#10;&#10;Opis wygenerowany automatycznie">
            <a:extLst>
              <a:ext uri="{FF2B5EF4-FFF2-40B4-BE49-F238E27FC236}">
                <a16:creationId xmlns:a16="http://schemas.microsoft.com/office/drawing/2014/main" id="{1ABA4FA5-D86D-4AF3-8F9B-50C85F9000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rgbClr val="EFEDE3"/>
          </a:solidFill>
        </p:spPr>
      </p:pic>
      <p:sp>
        <p:nvSpPr>
          <p:cNvPr id="9" name="Tytuł 1">
            <a:extLst>
              <a:ext uri="{FF2B5EF4-FFF2-40B4-BE49-F238E27FC236}">
                <a16:creationId xmlns:a16="http://schemas.microsoft.com/office/drawing/2014/main" id="{17B1935F-DE07-4FC7-88F3-6CEC12C9512A}"/>
              </a:ext>
            </a:extLst>
          </p:cNvPr>
          <p:cNvSpPr txBox="1">
            <a:spLocks/>
          </p:cNvSpPr>
          <p:nvPr/>
        </p:nvSpPr>
        <p:spPr>
          <a:xfrm>
            <a:off x="1822017" y="4524771"/>
            <a:ext cx="3132162" cy="4302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sz="4000">
                <a:solidFill>
                  <a:schemeClr val="bg2"/>
                </a:solidFill>
                <a:latin typeface="Arial Nova Light" panose="020B0304020202020204" pitchFamily="34" charset="0"/>
                <a:ea typeface="Cambria" panose="02040503050406030204" pitchFamily="18" charset="0"/>
              </a:rPr>
              <a:t>Nasz</a:t>
            </a:r>
          </a:p>
          <a:p>
            <a:r>
              <a:rPr lang="pl-PL" sz="4000">
                <a:solidFill>
                  <a:schemeClr val="bg2"/>
                </a:solidFill>
                <a:latin typeface="Arial Nova Light" panose="020B0304020202020204" pitchFamily="34" charset="0"/>
                <a:ea typeface="Cambria" panose="02040503050406030204" pitchFamily="18" charset="0"/>
              </a:rPr>
              <a:t>pomysł</a:t>
            </a:r>
          </a:p>
        </p:txBody>
      </p:sp>
      <p:sp>
        <p:nvSpPr>
          <p:cNvPr id="10" name="Symbol zastępczy zawartości 2">
            <a:extLst>
              <a:ext uri="{FF2B5EF4-FFF2-40B4-BE49-F238E27FC236}">
                <a16:creationId xmlns:a16="http://schemas.microsoft.com/office/drawing/2014/main" id="{91EB4B6D-539C-4B02-928B-5F1D9AB0A44B}"/>
              </a:ext>
            </a:extLst>
          </p:cNvPr>
          <p:cNvSpPr txBox="1">
            <a:spLocks/>
          </p:cNvSpPr>
          <p:nvPr/>
        </p:nvSpPr>
        <p:spPr>
          <a:xfrm>
            <a:off x="5272584" y="685800"/>
            <a:ext cx="6309816" cy="448056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pl-PL" sz="2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DA240E-DF24-624E-9FCE-0A1F18080929}"/>
                  </a:ext>
                </a:extLst>
              </p:cNvPr>
              <p:cNvSpPr txBox="1"/>
              <p:nvPr/>
            </p:nvSpPr>
            <p:spPr>
              <a:xfrm>
                <a:off x="5157788" y="685800"/>
                <a:ext cx="6572250" cy="28076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PL"/>
                  <a:t>Podstawowa regresja:</a:t>
                </a:r>
              </a:p>
              <a:p>
                <a:endParaRPr lang="en-PL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l-PL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l-PL" b="0" i="1" smtClean="0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pl-PL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pl-PL" b="0" i="0" smtClean="0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pl-PL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l-PL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l-PL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pl-PL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pl-PL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pl-PL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pl-P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pl-PL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pl-PL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pl-PL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</m:t>
                          </m:r>
                        </m:e>
                      </m:nary>
                      <m:acc>
                        <m:accPr>
                          <m:chr m:val="̂"/>
                          <m:ctrlPr>
                            <a:rPr lang="pl-PL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pl-PL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pl-PL" b="0"/>
              </a:p>
              <a:p>
                <a:endParaRPr lang="en-PL"/>
              </a:p>
              <a:p>
                <a:r>
                  <a:rPr lang="en-PL"/>
                  <a:t>Wskaźnik wpływu zmiennej:</a:t>
                </a:r>
              </a:p>
              <a:p>
                <a:endParaRPr lang="en-PL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|</m:t>
                      </m:r>
                      <m:f>
                        <m:fPr>
                          <m:ctrlPr>
                            <a:rPr lang="pl-PL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l-PL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acc>
                            <m:accPr>
                              <m:chr m:val="̂"/>
                              <m:ctrlPr>
                                <a:rPr lang="pl-PL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pl-PL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num>
                        <m:den>
                          <m:r>
                            <a:rPr lang="pl-PL" i="1" smtClean="0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|=|</m:t>
                      </m:r>
                      <m:sSub>
                        <m:sSubPr>
                          <m:ctrlPr>
                            <a:rPr lang="pl-PL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l-PL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pl-PL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pl-PL" b="0" i="1" smtClean="0">
                          <a:latin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pl-PL"/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8DA240E-DF24-624E-9FCE-0A1F180809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7788" y="685800"/>
                <a:ext cx="6572250" cy="2807692"/>
              </a:xfrm>
              <a:prstGeom prst="rect">
                <a:avLst/>
              </a:prstGeom>
              <a:blipFill>
                <a:blip r:embed="rId4"/>
                <a:stretch>
                  <a:fillRect l="-742" t="-1304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B297F0D-AF93-C549-9639-9452E4EAFFAB}"/>
                  </a:ext>
                </a:extLst>
              </p:cNvPr>
              <p:cNvSpPr txBox="1"/>
              <p:nvPr/>
            </p:nvSpPr>
            <p:spPr>
              <a:xfrm>
                <a:off x="5157788" y="3741224"/>
                <a:ext cx="6572250" cy="31073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PL"/>
                  <a:t>Regresja po transformacjach:</a:t>
                </a:r>
              </a:p>
              <a:p>
                <a:endParaRPr lang="en-PL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pl-PL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l-PL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pl-PL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pl-PL">
                          <a:latin typeface="Cambria Math" panose="020405030504060302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pl-PL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l-PL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pl-PL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pl-PL" i="1">
                              <a:latin typeface="Cambria Math" panose="02040503050406030204" pitchFamily="18" charset="0"/>
                            </a:rPr>
                            <m:t>𝑁</m:t>
                          </m:r>
                        </m:sup>
                        <m:e>
                          <m:sSub>
                            <m:sSubPr>
                              <m:ctrlPr>
                                <a:rPr lang="pl-PL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i="1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pl-PL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pl-PL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pl-PL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pl-PL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b>
                          </m:sSub>
                          <m:r>
                            <a:rPr lang="pl-PL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)=</m:t>
                          </m:r>
                        </m:e>
                      </m:nary>
                      <m:acc>
                        <m:accPr>
                          <m:chr m:val="̂"/>
                          <m:ctrlPr>
                            <a:rPr lang="pl-PL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pl-PL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PL"/>
              </a:p>
              <a:p>
                <a:endParaRPr lang="en-PL"/>
              </a:p>
              <a:p>
                <a:r>
                  <a:rPr lang="en-PL"/>
                  <a:t>Wskaźnik wpływu zmiennej:</a:t>
                </a:r>
              </a:p>
              <a:p>
                <a:endParaRPr lang="en-PL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l-PL" i="1">
                          <a:latin typeface="Cambria Math" panose="02040503050406030204" pitchFamily="18" charset="0"/>
                        </a:rPr>
                        <m:t>|</m:t>
                      </m:r>
                      <m:f>
                        <m:fPr>
                          <m:ctrlPr>
                            <a:rPr lang="pl-PL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pl-PL" i="1">
                              <a:latin typeface="Cambria Math" panose="02040503050406030204" pitchFamily="18" charset="0"/>
                            </a:rPr>
                            <m:t>𝜕</m:t>
                          </m:r>
                          <m:acc>
                            <m:accPr>
                              <m:chr m:val="̂"/>
                              <m:ctrlPr>
                                <a:rPr lang="pl-PL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pl-PL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num>
                        <m:den>
                          <m:r>
                            <a:rPr lang="pl-PL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>
                            <m:sSubPr>
                              <m:ctrlP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pl-PL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  <m:r>
                        <a:rPr lang="pl-PL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|</m:t>
                      </m:r>
                    </m:oMath>
                  </m:oMathPara>
                </a14:m>
                <a:endParaRPr lang="pl-PL"/>
              </a:p>
              <a:p>
                <a:endParaRPr lang="en-PL"/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B297F0D-AF93-C549-9639-9452E4EAFF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57788" y="3741224"/>
                <a:ext cx="6572250" cy="3107389"/>
              </a:xfrm>
              <a:prstGeom prst="rect">
                <a:avLst/>
              </a:prstGeom>
              <a:blipFill>
                <a:blip r:embed="rId5"/>
                <a:stretch>
                  <a:fillRect l="-742" t="-1179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7112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3638F2F-4688-4030-B1CC-80272444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48C811F0-0ED8-4A7B-BFDE-6433C690E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6523F62-CFC4-49D5-B489-15E790FF9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4" y="1327355"/>
            <a:ext cx="3559425" cy="4482564"/>
          </a:xfrm>
        </p:spPr>
        <p:txBody>
          <a:bodyPr>
            <a:normAutofit/>
          </a:bodyPr>
          <a:lstStyle/>
          <a:p>
            <a:r>
              <a:rPr lang="pl-PL"/>
              <a:t>Nasze wyniki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AC19CEE-435E-4643-849E-5194A5743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F93926CE-CFD9-45A7-A7A0-1E00975F64E6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D65E4730-0F71-4AF7-9F39-AF55C6D56625}"/>
              </a:ext>
            </a:extLst>
          </p:cNvPr>
          <p:cNvSpPr/>
          <p:nvPr/>
        </p:nvSpPr>
        <p:spPr>
          <a:xfrm>
            <a:off x="260059" y="1048451"/>
            <a:ext cx="5075339" cy="293615"/>
          </a:xfrm>
          <a:prstGeom prst="rect">
            <a:avLst/>
          </a:prstGeom>
          <a:solidFill>
            <a:srgbClr val="EFEDE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825D7B4B-6DD2-43CB-ADDE-E2E3EB056EC5}"/>
              </a:ext>
            </a:extLst>
          </p:cNvPr>
          <p:cNvSpPr txBox="1"/>
          <p:nvPr/>
        </p:nvSpPr>
        <p:spPr>
          <a:xfrm>
            <a:off x="427839" y="226503"/>
            <a:ext cx="45803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>
                <a:latin typeface="Arial Nova Light" panose="020B0304020202020204" pitchFamily="34" charset="0"/>
              </a:rPr>
              <a:t>Nasze </a:t>
            </a:r>
            <a:r>
              <a:rPr lang="pl-PL" sz="4000">
                <a:solidFill>
                  <a:srgbClr val="EFEDE3"/>
                </a:solidFill>
                <a:latin typeface="Arial Nova Light" panose="020B0304020202020204" pitchFamily="34" charset="0"/>
              </a:rPr>
              <a:t>wyniki</a:t>
            </a:r>
          </a:p>
        </p:txBody>
      </p:sp>
      <p:pic>
        <p:nvPicPr>
          <p:cNvPr id="10" name="Obraz 10" descr="Obraz zawierający tekst, mapa&#10;&#10;Opis wygenerowany przy bardzo wysokim poziomie pewności">
            <a:extLst>
              <a:ext uri="{FF2B5EF4-FFF2-40B4-BE49-F238E27FC236}">
                <a16:creationId xmlns:a16="http://schemas.microsoft.com/office/drawing/2014/main" id="{59B23354-A86E-42EB-B494-B0BEEAD54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568" y="1712297"/>
            <a:ext cx="5754477" cy="4893141"/>
          </a:xfrm>
          <a:prstGeom prst="rect">
            <a:avLst/>
          </a:prstGeom>
        </p:spPr>
      </p:pic>
      <p:pic>
        <p:nvPicPr>
          <p:cNvPr id="11" name="Obraz 11" descr="Obraz zawierający tekst, mapa&#10;&#10;Opis wygenerowany przy bardzo wysokim poziomie pewności">
            <a:extLst>
              <a:ext uri="{FF2B5EF4-FFF2-40B4-BE49-F238E27FC236}">
                <a16:creationId xmlns:a16="http://schemas.microsoft.com/office/drawing/2014/main" id="{53BADADC-354C-4412-9E2A-87D6490C2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8231" y="1712297"/>
            <a:ext cx="5763657" cy="489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8283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3638F2F-4688-4030-B1CC-802724443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48C811F0-0ED8-4A7B-BFDE-6433C690E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973751" y="303896"/>
            <a:ext cx="1910102" cy="257067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6523F62-CFC4-49D5-B489-15E790FF9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3764" y="1327355"/>
            <a:ext cx="3559425" cy="4482564"/>
          </a:xfrm>
        </p:spPr>
        <p:txBody>
          <a:bodyPr>
            <a:normAutofit/>
          </a:bodyPr>
          <a:lstStyle/>
          <a:p>
            <a:r>
              <a:rPr lang="pl-PL"/>
              <a:t>Nasze wyniki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AC19CEE-435E-4643-849E-5194A5743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F93926CE-CFD9-45A7-A7A0-1E00975F64E6}"/>
              </a:ext>
            </a:extLst>
          </p:cNvPr>
          <p:cNvSpPr/>
          <p:nvPr/>
        </p:nvSpPr>
        <p:spPr>
          <a:xfrm>
            <a:off x="-1" y="-1"/>
            <a:ext cx="12191999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35BB52F-2274-EF48-BCD6-0F2234EF2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55" y="1196357"/>
            <a:ext cx="5647034" cy="52841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C59841-9022-094C-B14B-31910CB5E6E8}"/>
              </a:ext>
            </a:extLst>
          </p:cNvPr>
          <p:cNvSpPr txBox="1"/>
          <p:nvPr/>
        </p:nvSpPr>
        <p:spPr>
          <a:xfrm>
            <a:off x="2228938" y="226503"/>
            <a:ext cx="2236326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PL" sz="3600">
                <a:solidFill>
                  <a:srgbClr val="EFEDE3"/>
                </a:solidFill>
              </a:rPr>
              <a:t>Ranger FE</a:t>
            </a:r>
            <a:endParaRPr lang="pl-PL" sz="3600">
              <a:solidFill>
                <a:srgbClr val="EFEDE3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79F78DF-F02B-1944-9411-EA3ACBECB6FC}"/>
              </a:ext>
            </a:extLst>
          </p:cNvPr>
          <p:cNvSpPr txBox="1"/>
          <p:nvPr/>
        </p:nvSpPr>
        <p:spPr>
          <a:xfrm>
            <a:off x="7576939" y="226503"/>
            <a:ext cx="3076708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PL" sz="3600">
                <a:solidFill>
                  <a:srgbClr val="EFEDE3"/>
                </a:solidFill>
              </a:rPr>
              <a:t>Nasza metryka</a:t>
            </a:r>
            <a:endParaRPr lang="pl-PL" sz="3600">
              <a:solidFill>
                <a:srgbClr val="EFEDE3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EA4F3DB-17D5-EA4D-B1ED-86A6A9033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775" y="1196357"/>
            <a:ext cx="5647035" cy="528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21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E958247D-A5E0-44D9-A8AE-CCF67F710763}"/>
              </a:ext>
            </a:extLst>
          </p:cNvPr>
          <p:cNvSpPr/>
          <p:nvPr/>
        </p:nvSpPr>
        <p:spPr>
          <a:xfrm>
            <a:off x="-116560" y="188"/>
            <a:ext cx="553212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69CA8A9-749A-4795-826D-81FCF4827D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6560" y="791570"/>
            <a:ext cx="5420080" cy="5262390"/>
          </a:xfrm>
        </p:spPr>
        <p:txBody>
          <a:bodyPr anchor="ctr">
            <a:normAutofit/>
          </a:bodyPr>
          <a:lstStyle/>
          <a:p>
            <a:pPr algn="r"/>
            <a:r>
              <a:rPr lang="pl-PL">
                <a:solidFill>
                  <a:schemeClr val="bg1"/>
                </a:solidFill>
              </a:rPr>
              <a:t>Dziękujemy za uwagę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25585223"/>
      </p:ext>
    </p:extLst>
  </p:cSld>
  <p:clrMapOvr>
    <a:masterClrMapping/>
  </p:clrMapOvr>
</p:sld>
</file>

<file path=ppt/theme/theme1.xml><?xml version="1.0" encoding="utf-8"?>
<a:theme xmlns:a="http://schemas.openxmlformats.org/drawingml/2006/main" name="Przycinanie">
  <a:themeElements>
    <a:clrScheme name="Przycinani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Przycinani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rzycinani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Panoramiczny</PresentationFormat>
  <Slides>8</Slides>
  <Notes>0</Notes>
  <HiddenSlides>0</HiddenSlide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9" baseType="lpstr">
      <vt:lpstr>Przycinanie</vt:lpstr>
      <vt:lpstr>Porównanie transformacji zmiennych w regresji liniowej</vt:lpstr>
      <vt:lpstr>Nasze cele</vt:lpstr>
      <vt:lpstr>Prezentacja programu PowerPoint</vt:lpstr>
      <vt:lpstr>Prezentacja programu PowerPoint</vt:lpstr>
      <vt:lpstr>Prezentacja programu PowerPoint</vt:lpstr>
      <vt:lpstr>Nasze wyniki</vt:lpstr>
      <vt:lpstr>Nasze wyniki</vt:lpstr>
      <vt:lpstr>Dziękujemy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Porównanie transformacji zmiennych w regresji liniowej</dc:title>
  <dc:creator>Brzozowski Łukasz 3 (STUD)</dc:creator>
  <cp:revision>2</cp:revision>
  <dcterms:created xsi:type="dcterms:W3CDTF">2020-05-20T16:50:34Z</dcterms:created>
  <dcterms:modified xsi:type="dcterms:W3CDTF">2020-05-21T08:01:15Z</dcterms:modified>
</cp:coreProperties>
</file>